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9" r:id="rId4"/>
    <p:sldId id="261" r:id="rId5"/>
    <p:sldId id="263" r:id="rId6"/>
    <p:sldId id="258" r:id="rId7"/>
    <p:sldId id="260" r:id="rId8"/>
    <p:sldId id="264" r:id="rId9"/>
    <p:sldId id="269" r:id="rId10"/>
    <p:sldId id="278" r:id="rId11"/>
    <p:sldId id="266" r:id="rId12"/>
    <p:sldId id="265" r:id="rId13"/>
    <p:sldId id="272" r:id="rId14"/>
    <p:sldId id="273" r:id="rId15"/>
    <p:sldId id="274" r:id="rId16"/>
    <p:sldId id="275" r:id="rId17"/>
    <p:sldId id="27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52"/>
  </p:normalViewPr>
  <p:slideViewPr>
    <p:cSldViewPr snapToGrid="0">
      <p:cViewPr varScale="1">
        <p:scale>
          <a:sx n="111" d="100"/>
          <a:sy n="111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0B3D-B3B3-4C4A-B31E-599F4169B46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FFB2D-D2B6-B84F-8511-3D41B7D79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FFB2D-D2B6-B84F-8511-3D41B7D793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4657-C8F2-C88A-3832-A2E55B785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4E98-D7F6-6682-441E-8ECEBBA5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57D7-7F8E-9DA9-E1C2-E3AE15E4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F66B-3C5F-E0AF-2755-348BFE40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4932-0D5E-F4BF-419B-C5DC3B7F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EBE-57B1-28BE-EEC5-BCA0FBD6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C7CE3-AE38-FC82-8074-E56145440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AA3D2-0109-9A0D-D1AE-8731BD81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155D-664D-3FBF-40F2-98500588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AF75B-5DF7-99FF-2B8B-94853311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B15F0-A4B1-62FF-8FD8-57A287540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C1735-4F63-13C1-620E-226CB78A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3F9F-A19D-71EC-760D-062E4232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CBE5-6CDE-F2CD-0ACD-52DA293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F680-DD00-8F65-ED1E-878916AC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5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E5BD-72E7-708F-460D-7FF3AB76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D6D1B-73D1-53E2-BF55-05344D8D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16F9-45A3-5F6D-4DAF-D2BB7414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5F6-F39B-8EE5-A209-3F2F17CE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5FE69-DD44-7D0A-22BA-AC1F7555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05F2-48D3-52FE-63A3-B211A64E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721A3-1FD8-EC7A-BD6C-F3AF4D28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1CCD-5D55-5DBC-0CC8-5015564C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AE3F-658B-9795-FE6D-3E998C32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3386-5BA8-9CC2-D595-945DD808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50B0-0DC7-0FC7-0D8E-5FBB77D6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291-0EE5-1EF4-CDBB-5D3CDFBAA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05D35-A716-2637-8112-2126989A2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EEADC-E4FC-5A05-B874-C7221EB0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6FAC-BD38-DBEB-F2E7-1846330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817C2-ABBC-8881-99BE-8EC75055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64A-38C8-9D6C-40BE-BE1AC3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4BD-4B69-EF7D-190F-1D4BEC1F3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861A-D5E4-1C17-8BDB-951A5621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61DEE-8270-10CD-2634-DEDC6894F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4D4A-BC98-8F7D-3DFE-B43CAF2BB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4B289-25F8-65B2-5BF5-848C34F1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41F8A-18F6-A92F-406E-0DFA6BDE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8613-9CDD-BE62-5624-7F6DC7E3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9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215B-6129-4D7E-B0D4-A46D30ED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EFC16-0966-A542-387C-86E03DB1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595B5-07CE-C8C4-1FFE-863AA609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6C42E-C8AF-0025-FFF6-303095A9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86AB-33F5-E6F0-AFEC-6D23C391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366DE-7F76-B970-BF81-C3D5B667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D5A9-6EDE-0192-606C-F264F992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2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E91-11D0-AFAA-C818-5C1F330A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23E6-D6BB-C29E-E3C7-08BCD5E1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9704F-26AF-87BD-BCE2-D36276386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B850B-F677-2C21-8748-F27DD892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E30E2-C060-B7D7-D503-2B29B8A0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AFDD6-7CA7-809A-6B35-C7407DFC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8517-FBD5-3FDD-D935-9D1D578E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BDAAA-7B5A-DCD8-7B24-C19532BF7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9B081-624D-4474-7D9A-E631527D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B025-1011-6C92-BA0B-F2446470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A516-7BF4-F6F8-732B-622DB238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BEE40-CA7D-82ED-2F80-93CB19F1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CEAB4-DA23-07AA-8486-75ACD2BA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A6AC-61CE-2AE1-7994-FDCD4F4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E922-4E07-5840-52DC-99D92C1AA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C06C-191A-F9E3-823A-C8799A0E8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7C154-177E-F731-3C7C-340E5237D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0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arden-parks-view-ya-japan-park-1526137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chiens-interdite-interdit-98628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exels.com/photo/apartment-architecture-building-buildings-259781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41EC-B77F-8F8F-F45F-F5305B979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Model 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A0B5D-CC50-75EB-8733-2CA34C88B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SHAP -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SHapley</a:t>
            </a:r>
            <a:r>
              <a:rPr lang="en-US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Additive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exPlanations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14B-757A-C7CE-E3E8-2ED45E57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5FE9-C76A-3D4E-6E95-DE67F10AB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Players play the game in an arena</a:t>
            </a:r>
          </a:p>
          <a:p>
            <a:r>
              <a:rPr lang="en-US" sz="2400" dirty="0"/>
              <a:t>Player </a:t>
            </a:r>
            <a:r>
              <a:rPr lang="en-US" sz="2400" i="1" dirty="0" err="1"/>
              <a:t>i</a:t>
            </a:r>
            <a:r>
              <a:rPr lang="en-US" sz="2400" dirty="0"/>
              <a:t> enters the arena to join some existing random players</a:t>
            </a:r>
          </a:p>
          <a:p>
            <a:pPr>
              <a:buFont typeface="Symbol" pitchFamily="2" charset="2"/>
              <a:buChar char="Þ"/>
            </a:pPr>
            <a:r>
              <a:rPr lang="en-US" sz="2400" dirty="0"/>
              <a:t> Change the game outcome</a:t>
            </a:r>
          </a:p>
          <a:p>
            <a:r>
              <a:rPr lang="en-US" sz="2400" dirty="0"/>
              <a:t>Shapley value of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= </a:t>
            </a:r>
            <a:r>
              <a:rPr lang="en-US" sz="2400" b="1" dirty="0"/>
              <a:t>average</a:t>
            </a:r>
            <a:r>
              <a:rPr lang="en-US" sz="2400" dirty="0"/>
              <a:t> change on all scenarios of random players in the arena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2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909B-324B-473C-2ACA-32D639AE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585F-BF97-7182-6211-41D9B6E7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1D02-DD0D-8C1E-1197-4CA2F238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ML =&gt; Contribution of a feature value to </a:t>
            </a:r>
            <a:r>
              <a:rPr lang="en-US" sz="2400" b="1" dirty="0"/>
              <a:t>difference</a:t>
            </a:r>
            <a:r>
              <a:rPr lang="en-US" sz="2400" dirty="0"/>
              <a:t> between the </a:t>
            </a:r>
            <a:r>
              <a:rPr lang="en-US" sz="2400" i="1" dirty="0"/>
              <a:t>actual</a:t>
            </a:r>
            <a:r>
              <a:rPr lang="en-US" sz="2400" dirty="0"/>
              <a:t> prediction and the </a:t>
            </a:r>
            <a:r>
              <a:rPr lang="en-US" sz="2400" i="1" dirty="0"/>
              <a:t>mean</a:t>
            </a:r>
            <a:r>
              <a:rPr lang="en-US" sz="2400" dirty="0"/>
              <a:t>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4B25-9282-4E3D-184C-95548F5826F8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D83C6-F149-CCA9-C721-423E327EA7B1}"/>
              </a:ext>
            </a:extLst>
          </p:cNvPr>
          <p:cNvSpPr txBox="1"/>
          <p:nvPr/>
        </p:nvSpPr>
        <p:spPr>
          <a:xfrm>
            <a:off x="1956121" y="3359550"/>
            <a:ext cx="532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= prediction task for an instance of the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56B91-9907-2517-F266-4C0B0F3619AB}"/>
              </a:ext>
            </a:extLst>
          </p:cNvPr>
          <p:cNvSpPr txBox="1"/>
          <p:nvPr/>
        </p:nvSpPr>
        <p:spPr>
          <a:xfrm>
            <a:off x="2596744" y="3861874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players = feature values of the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219C9-F5C4-72BD-0D93-9805E3256B9A}"/>
              </a:ext>
            </a:extLst>
          </p:cNvPr>
          <p:cNvSpPr txBox="1"/>
          <p:nvPr/>
        </p:nvSpPr>
        <p:spPr>
          <a:xfrm>
            <a:off x="3265990" y="4364199"/>
            <a:ext cx="433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= actual prediction – mean prediction</a:t>
            </a:r>
          </a:p>
        </p:txBody>
      </p:sp>
    </p:spTree>
    <p:extLst>
      <p:ext uri="{BB962C8B-B14F-4D97-AF65-F5344CB8AC3E}">
        <p14:creationId xmlns:p14="http://schemas.microsoft.com/office/powerpoint/2010/main" val="400090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3281D98-BD41-4865-C40B-30937A04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Average price 510000 CHF</a:t>
            </a:r>
          </a:p>
          <a:p>
            <a:pPr>
              <a:buFont typeface="Symbol" pitchFamily="2" charset="2"/>
              <a:buChar char="Þ"/>
            </a:pPr>
            <a:r>
              <a:rPr lang="en-US" sz="2000" dirty="0"/>
              <a:t> -10000 CHF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Park-nearby            20000 CHF</a:t>
            </a:r>
          </a:p>
          <a:p>
            <a:r>
              <a:rPr lang="en-US" sz="2000" dirty="0"/>
              <a:t>Surface-60              10000 CHF</a:t>
            </a:r>
          </a:p>
          <a:p>
            <a:r>
              <a:rPr lang="en-US" sz="2000" dirty="0"/>
              <a:t>Floor-3                                 0 CHF</a:t>
            </a:r>
          </a:p>
          <a:p>
            <a:r>
              <a:rPr lang="en-US" sz="2000" dirty="0"/>
              <a:t>Animal-banned    -40000 CHF</a:t>
            </a:r>
          </a:p>
          <a:p>
            <a:endParaRPr lang="en-US" sz="2000" dirty="0"/>
          </a:p>
        </p:txBody>
      </p:sp>
      <p:pic>
        <p:nvPicPr>
          <p:cNvPr id="7" name="Content Placeholder 6" descr="Low angle view of a building&#10;&#10;Description automatically generated">
            <a:extLst>
              <a:ext uri="{FF2B5EF4-FFF2-40B4-BE49-F238E27FC236}">
                <a16:creationId xmlns:a16="http://schemas.microsoft.com/office/drawing/2014/main" id="{8011304B-CEFC-DBA4-07B9-799CCA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593" r="11484" b="-1"/>
          <a:stretch/>
        </p:blipFill>
        <p:spPr>
          <a:xfrm>
            <a:off x="8452967" y="3336490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5" name="Content Placeholder 14" descr="A no dogs sign&#10;&#10;Description automatically generated">
            <a:extLst>
              <a:ext uri="{FF2B5EF4-FFF2-40B4-BE49-F238E27FC236}">
                <a16:creationId xmlns:a16="http://schemas.microsoft.com/office/drawing/2014/main" id="{B091F63F-71EE-7C94-5623-C29DE97B8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81" r="237" b="4"/>
          <a:stretch/>
        </p:blipFill>
        <p:spPr>
          <a:xfrm>
            <a:off x="5398276" y="211072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Content Placeholder 4" descr="A green lawn with trees and a blue sky&#10;&#10;Description automatically generated">
            <a:extLst>
              <a:ext uri="{FF2B5EF4-FFF2-40B4-BE49-F238E27FC236}">
                <a16:creationId xmlns:a16="http://schemas.microsoft.com/office/drawing/2014/main" id="{213D9994-73BB-1FC9-CBC0-D39ECE33E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306" r="1249" b="-2"/>
          <a:stretch/>
        </p:blipFill>
        <p:spPr>
          <a:xfrm>
            <a:off x="8119878" y="-5"/>
            <a:ext cx="4081021" cy="3151295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F32593-99B2-6BBA-C6C2-5927BE46C265}"/>
              </a:ext>
            </a:extLst>
          </p:cNvPr>
          <p:cNvSpPr txBox="1"/>
          <p:nvPr/>
        </p:nvSpPr>
        <p:spPr>
          <a:xfrm>
            <a:off x="6211983" y="5857723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500000 CHF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18C3699-D17B-BC45-A059-DC509184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Price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D3497-A644-A703-2727-F313E30C6B9C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661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8315-AA98-E35A-74ED-AA893701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B25-8F5A-DC1C-C811-7E44F284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Lloyd Shapley, 1953</a:t>
                </a:r>
              </a:p>
              <a:p>
                <a:r>
                  <a:rPr lang="en-US" sz="2400" dirty="0"/>
                  <a:t>ML =&gt; contribution of a feature value to </a:t>
                </a:r>
                <a:r>
                  <a:rPr lang="en-US" sz="2400" b="1" dirty="0"/>
                  <a:t>difference</a:t>
                </a:r>
                <a:r>
                  <a:rPr lang="en-US" sz="2400" dirty="0"/>
                  <a:t> between the </a:t>
                </a:r>
                <a:r>
                  <a:rPr lang="en-US" sz="2400" i="1" dirty="0"/>
                  <a:t>actual</a:t>
                </a:r>
                <a:r>
                  <a:rPr lang="en-US" sz="2400" dirty="0"/>
                  <a:t> prediction and the </a:t>
                </a:r>
                <a:r>
                  <a:rPr lang="en-US" sz="2400" i="1" dirty="0"/>
                  <a:t>mean</a:t>
                </a:r>
                <a:r>
                  <a:rPr lang="en-US" sz="2400" dirty="0"/>
                  <a:t> prediction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67AF2F-3932-47CE-E159-88E684489C6A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4456C-98E6-EF56-158C-B1C244CE8D25}"/>
              </a:ext>
            </a:extLst>
          </p:cNvPr>
          <p:cNvSpPr txBox="1"/>
          <p:nvPr/>
        </p:nvSpPr>
        <p:spPr>
          <a:xfrm>
            <a:off x="3500377" y="5992297"/>
            <a:ext cx="6099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Average marginal contribution of a feature value across all possible coalitions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7196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8DC0-1AD4-57E6-7BE4-5B06504E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087E-AC96-6347-F1C4-8983380A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5A898-D79B-5818-829C-B308E8531ADB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7F06-600C-5069-A58A-CB4B1212B686}"/>
              </a:ext>
            </a:extLst>
          </p:cNvPr>
          <p:cNvSpPr txBox="1"/>
          <p:nvPr/>
        </p:nvSpPr>
        <p:spPr>
          <a:xfrm>
            <a:off x="244680" y="6082145"/>
            <a:ext cx="7165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(**params).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C23C7D2-CBB0-9EF2-0BEE-DEDE3C87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6772-2EA2-115A-B406-B57928B1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Feature importance</a:t>
            </a:r>
          </a:p>
        </p:txBody>
      </p:sp>
      <p:pic>
        <p:nvPicPr>
          <p:cNvPr id="5" name="Picture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0826FA7F-2A3E-37E7-4B6D-92A56B84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3" y="1739883"/>
            <a:ext cx="8348817" cy="4471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EAA5D-0CB4-5342-9D86-C0D5995494BD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34D98-22E4-9887-7F8A-3BC22E866C1E}"/>
              </a:ext>
            </a:extLst>
          </p:cNvPr>
          <p:cNvSpPr txBox="1"/>
          <p:nvPr/>
        </p:nvSpPr>
        <p:spPr>
          <a:xfrm>
            <a:off x="233106" y="5874334"/>
            <a:ext cx="6199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20075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404BBC1-3A1C-7A7D-B4AA-9D7CD88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81" y="1671449"/>
            <a:ext cx="8285226" cy="4524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378F8-6A07-BA96-76D3-6276CC7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Summary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93753-8705-69E7-3B19-5D10018B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Summarize feature contribution for all instances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3EC1E-399E-9368-1A0B-15B0C346F1F5}"/>
              </a:ext>
            </a:extLst>
          </p:cNvPr>
          <p:cNvSpPr txBox="1"/>
          <p:nvPr/>
        </p:nvSpPr>
        <p:spPr>
          <a:xfrm>
            <a:off x="233106" y="5874334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88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BC31-E1F2-6A6C-F3E3-55D8AC1D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Local explanation – Force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69C47-4695-9077-C14E-F17B48733918}"/>
              </a:ext>
            </a:extLst>
          </p:cNvPr>
          <p:cNvSpPr txBox="1"/>
          <p:nvPr/>
        </p:nvSpPr>
        <p:spPr>
          <a:xfrm>
            <a:off x="233106" y="5874334"/>
            <a:ext cx="8454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expected_value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X_test.iloc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[i,:])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226F8-C753-B9DC-DFF0-0C30278A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2070883"/>
            <a:ext cx="10313291" cy="969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67060-8858-9C34-125D-322964A0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9" y="3972609"/>
            <a:ext cx="10313280" cy="969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4E9D8-300A-D822-CD9A-10F333F49ADE}"/>
              </a:ext>
            </a:extLst>
          </p:cNvPr>
          <p:cNvSpPr txBox="1"/>
          <p:nvPr/>
        </p:nvSpPr>
        <p:spPr>
          <a:xfrm>
            <a:off x="854439" y="169068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Y[0] = 0: Edible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02F0-0B4B-A6C4-F922-CB133740ACEC}"/>
              </a:ext>
            </a:extLst>
          </p:cNvPr>
          <p:cNvSpPr txBox="1"/>
          <p:nvPr/>
        </p:nvSpPr>
        <p:spPr>
          <a:xfrm>
            <a:off x="854439" y="3603277"/>
            <a:ext cx="20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Y[1] = 1: Poisonous</a:t>
            </a:r>
          </a:p>
        </p:txBody>
      </p:sp>
    </p:spTree>
    <p:extLst>
      <p:ext uri="{BB962C8B-B14F-4D97-AF65-F5344CB8AC3E}">
        <p14:creationId xmlns:p14="http://schemas.microsoft.com/office/powerpoint/2010/main" val="279050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8279-9145-64E2-40E1-3BF43651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DD87-0934-78D5-37F1-A6FAC8CD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Dependence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2312F-82C3-D31D-5D09-1D6087B2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Visualize relationship between a feature and the model’s prediction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CAD98-D1E8-6F58-48BE-833A1EC9CFE8}"/>
              </a:ext>
            </a:extLst>
          </p:cNvPr>
          <p:cNvSpPr txBox="1"/>
          <p:nvPr/>
        </p:nvSpPr>
        <p:spPr>
          <a:xfrm>
            <a:off x="233106" y="5874334"/>
            <a:ext cx="110321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odor=none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interaction_index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stalk-shape=enlarging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3" name="Content Placeholder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C4CDE0B-554A-561B-5B98-9C7103B3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10" y="1674310"/>
            <a:ext cx="6240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236A-6A57-6677-6422-F0CAA1DD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trust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6BC4-186C-5D1D-4328-54C6E1C3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predicts a certain outcome with a rationale.</a:t>
            </a:r>
          </a:p>
          <a:p>
            <a:r>
              <a:rPr lang="en-US" dirty="0"/>
              <a:t>Interpretability ensures the acceptance of an ML algorithm.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WHY</a:t>
            </a:r>
          </a:p>
          <a:p>
            <a:r>
              <a:rPr lang="en-US" dirty="0"/>
              <a:t>Insights into the prediction</a:t>
            </a:r>
          </a:p>
          <a:p>
            <a:r>
              <a:rPr lang="en-US" dirty="0"/>
              <a:t>Transparency: right to explanation</a:t>
            </a:r>
          </a:p>
          <a:p>
            <a:r>
              <a:rPr lang="en-US" dirty="0"/>
              <a:t>Reduced bias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1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503F-E400-23FB-C796-8273C753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</a:t>
            </a:r>
            <a:r>
              <a:rPr lang="en-US" i="1" dirty="0"/>
              <a:t>vs.</a:t>
            </a:r>
            <a:r>
              <a:rPr lang="en-US" dirty="0"/>
              <a:t> Interpretability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A40C2D-8472-71EC-0E88-B05783ABC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063982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620459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61885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accurate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0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23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Straightforward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straightforward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9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E.g. linear/logistic regression,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random forest, gradient boosting, 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2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64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901A-ADE1-690A-406C-5DC68131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13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7E7E668-4430-687B-9D56-FC1869A63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B1F40D-DACD-E497-2056-4451A2E399A6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</p:spTree>
    <p:extLst>
      <p:ext uri="{BB962C8B-B14F-4D97-AF65-F5344CB8AC3E}">
        <p14:creationId xmlns:p14="http://schemas.microsoft.com/office/powerpoint/2010/main" val="143138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8AC97C-C1D4-8552-AD6F-C560A29F0AF1}"/>
              </a:ext>
            </a:extLst>
          </p:cNvPr>
          <p:cNvSpPr txBox="1"/>
          <p:nvPr/>
        </p:nvSpPr>
        <p:spPr>
          <a:xfrm>
            <a:off x="873888" y="184981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Weight: how many times a feature is used to split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7DE8E-B423-922C-8BCC-1AE4EB2A35AE}"/>
              </a:ext>
            </a:extLst>
          </p:cNvPr>
          <p:cNvSpPr txBox="1"/>
          <p:nvPr/>
        </p:nvSpPr>
        <p:spPr>
          <a:xfrm>
            <a:off x="873888" y="3790482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Cover: how many times a feature is used to split the data, weighted by splitting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0AFC8-F451-A0E0-4095-20617764E114}"/>
              </a:ext>
            </a:extLst>
          </p:cNvPr>
          <p:cNvSpPr txBox="1"/>
          <p:nvPr/>
        </p:nvSpPr>
        <p:spPr>
          <a:xfrm>
            <a:off x="873888" y="594489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Gain: how much loss reduction is gained when a feature is used to split the data</a:t>
            </a:r>
          </a:p>
        </p:txBody>
      </p: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C4476A-E537-EE26-F826-1432B725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81" y="14888"/>
            <a:ext cx="4182320" cy="2422786"/>
          </a:xfrm>
          <a:prstGeom prst="rect">
            <a:avLst/>
          </a:prstGeom>
        </p:spPr>
      </p:pic>
      <p:pic>
        <p:nvPicPr>
          <p:cNvPr id="25" name="Picture 2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F3B80882-96AD-544C-B16E-C0E5F4CC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022" y="2219143"/>
            <a:ext cx="4270978" cy="2424216"/>
          </a:xfrm>
          <a:prstGeom prst="rect">
            <a:avLst/>
          </a:prstGeom>
        </p:spPr>
      </p:pic>
      <p:pic>
        <p:nvPicPr>
          <p:cNvPr id="27" name="Picture 2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6D35CC-705B-FFF5-A8C4-455EBE468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81" y="4429171"/>
            <a:ext cx="4182320" cy="242421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A0B6E74-2D6B-9579-80B2-6E10A2E2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Importance measures</a:t>
            </a:r>
          </a:p>
        </p:txBody>
      </p:sp>
    </p:spTree>
    <p:extLst>
      <p:ext uri="{BB962C8B-B14F-4D97-AF65-F5344CB8AC3E}">
        <p14:creationId xmlns:p14="http://schemas.microsoft.com/office/powerpoint/2010/main" val="184151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B34D-36FC-F165-426E-D63F25CD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feature attribution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9B22-D5A9-9A3F-240C-3108C8B7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Consistency</a:t>
            </a:r>
          </a:p>
          <a:p>
            <a:pPr marL="0" indent="0" algn="ctr">
              <a:buNone/>
            </a:pPr>
            <a:r>
              <a:rPr lang="en-US" dirty="0"/>
              <a:t>model is changed to rely more on a feature</a:t>
            </a:r>
          </a:p>
          <a:p>
            <a:pPr marL="0" indent="0" algn="ctr">
              <a:buNone/>
            </a:pPr>
            <a:r>
              <a:rPr lang="en-US" dirty="0"/>
              <a:t> ~  feature importance does not decrease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pPr marL="0" indent="0" algn="ctr">
              <a:buNone/>
            </a:pPr>
            <a:r>
              <a:rPr lang="en-US" dirty="0"/>
              <a:t>	sum of feature contributions = final prediction</a:t>
            </a:r>
          </a:p>
          <a:p>
            <a:endParaRPr lang="en-US" dirty="0"/>
          </a:p>
          <a:p>
            <a:r>
              <a:rPr lang="en-US" dirty="0"/>
              <a:t>Missingness</a:t>
            </a:r>
          </a:p>
          <a:p>
            <a:pPr marL="0" indent="0" algn="ctr">
              <a:buNone/>
            </a:pPr>
            <a:r>
              <a:rPr lang="en-US" dirty="0"/>
              <a:t>feature contribution = 0  ~  feature removal has no impact</a:t>
            </a:r>
          </a:p>
        </p:txBody>
      </p:sp>
    </p:spTree>
    <p:extLst>
      <p:ext uri="{BB962C8B-B14F-4D97-AF65-F5344CB8AC3E}">
        <p14:creationId xmlns:p14="http://schemas.microsoft.com/office/powerpoint/2010/main" val="360979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DD51-832F-E6F8-E69A-DFEB951C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SHAP: </a:t>
            </a:r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0F41-D5F4-D7A7-9464-8603A9F4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Cooperative game theory concept: Shapley values</a:t>
            </a:r>
          </a:p>
          <a:p>
            <a:r>
              <a:rPr lang="en-US" sz="2400" dirty="0"/>
              <a:t>Model-agnostic</a:t>
            </a:r>
          </a:p>
          <a:p>
            <a:r>
              <a:rPr lang="en-US" sz="2400" dirty="0"/>
              <a:t>Consistent and accurate feature importance</a:t>
            </a:r>
          </a:p>
          <a:p>
            <a:r>
              <a:rPr lang="en-US" sz="2400" dirty="0"/>
              <a:t>Local explanation of individual prediction</a:t>
            </a:r>
          </a:p>
        </p:txBody>
      </p:sp>
    </p:spTree>
    <p:extLst>
      <p:ext uri="{BB962C8B-B14F-4D97-AF65-F5344CB8AC3E}">
        <p14:creationId xmlns:p14="http://schemas.microsoft.com/office/powerpoint/2010/main" val="3537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7C93-1B3E-6799-95DC-C548D2D7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7463-D164-1793-6A31-22424DFD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BBFD5F-DE71-57A9-AB64-2D3B1B34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73" y="3614933"/>
            <a:ext cx="6041545" cy="249287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FD0768-8F3E-4D0C-EF74-DCE74AAC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26" y="3066938"/>
            <a:ext cx="3744548" cy="1771280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0E1F2A-F0A0-22C1-F0EE-F86A085A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6" y="4932675"/>
            <a:ext cx="3744548" cy="17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0A98-A964-1829-902A-3D93F928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6734-7F9B-CBD5-B120-7A7008A5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Lloyd Shapley, 1953</a:t>
                </a:r>
              </a:p>
              <a:p>
                <a:r>
                  <a:rPr lang="en-US" sz="2400" dirty="0"/>
                  <a:t>Cooperative game =&gt; Payouts to players upon their contribution to the total payout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ED1DC38-B032-51EE-5D76-3647BB6F5FF3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/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Average marginal contribution of a player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blipFill>
                <a:blip r:embed="rId3"/>
                <a:stretch>
                  <a:fillRect l="-104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0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16078</TotalTime>
  <Words>816</Words>
  <Application>Microsoft Macintosh PowerPoint</Application>
  <PresentationFormat>Widescreen</PresentationFormat>
  <Paragraphs>121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Courier New</vt:lpstr>
      <vt:lpstr>Lato</vt:lpstr>
      <vt:lpstr>Symbol</vt:lpstr>
      <vt:lpstr>Office Theme</vt:lpstr>
      <vt:lpstr> Model Interpretability</vt:lpstr>
      <vt:lpstr>Should we trust models?</vt:lpstr>
      <vt:lpstr>Accuracy vs. Interpretability</vt:lpstr>
      <vt:lpstr>Feature importance</vt:lpstr>
      <vt:lpstr>Importance measures</vt:lpstr>
      <vt:lpstr>Properties of a feature attribution method</vt:lpstr>
      <vt:lpstr>SHAP: SHapley Additive exPlanations</vt:lpstr>
      <vt:lpstr>Shapley values</vt:lpstr>
      <vt:lpstr>Shapley values</vt:lpstr>
      <vt:lpstr>Intuition</vt:lpstr>
      <vt:lpstr>Shapley values</vt:lpstr>
      <vt:lpstr>Example: Price prediction</vt:lpstr>
      <vt:lpstr>Shapley values</vt:lpstr>
      <vt:lpstr>Feature importance</vt:lpstr>
      <vt:lpstr>SHAP Feature importance</vt:lpstr>
      <vt:lpstr>SHAP Summary plot</vt:lpstr>
      <vt:lpstr>SHAP Local explanation – Force plot</vt:lpstr>
      <vt:lpstr>SHAP Dependence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Thuong Tran</dc:creator>
  <cp:lastModifiedBy>Thuong Tran</cp:lastModifiedBy>
  <cp:revision>17</cp:revision>
  <dcterms:created xsi:type="dcterms:W3CDTF">2024-09-30T07:55:49Z</dcterms:created>
  <dcterms:modified xsi:type="dcterms:W3CDTF">2024-10-14T15:49:39Z</dcterms:modified>
</cp:coreProperties>
</file>